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rkalp.kaya\Desktop\2018-GRAF&#304;K-VER&#304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İHRACAT TAŞIMA SAYILARI - </a:t>
            </a:r>
            <a:r>
              <a:rPr lang="tr-TR" sz="1800" b="0" i="0" baseline="0" dirty="0" smtClean="0">
                <a:effectLst/>
              </a:rPr>
              <a:t>PAY VE DEĞİŞİMLER (2012-2018)</a:t>
            </a:r>
            <a:r>
              <a:rPr lang="tr-TR" sz="1800" b="1" i="0" baseline="0" dirty="0" smtClean="0">
                <a:effectLst/>
              </a:rPr>
              <a:t/>
            </a:r>
            <a:br>
              <a:rPr lang="tr-TR" sz="1800" b="1" i="0" baseline="0" dirty="0" smtClean="0">
                <a:effectLst/>
              </a:rPr>
            </a:br>
            <a:r>
              <a:rPr lang="tr-TR" sz="1800" b="1" i="0" baseline="0" dirty="0" smtClean="0">
                <a:effectLst/>
              </a:rPr>
              <a:t/>
            </a:r>
            <a:br>
              <a:rPr lang="tr-TR" sz="1800" b="1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Sayfa1!$A$3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Sayfa1!$B$3:$H$3</c:f>
              <c:numCache>
                <c:formatCode>#,##0</c:formatCode>
                <c:ptCount val="7"/>
                <c:pt idx="0">
                  <c:v>1176557</c:v>
                </c:pt>
                <c:pt idx="1">
                  <c:v>1255115</c:v>
                </c:pt>
                <c:pt idx="2">
                  <c:v>1258287</c:v>
                </c:pt>
                <c:pt idx="3">
                  <c:v>1198205</c:v>
                </c:pt>
                <c:pt idx="4">
                  <c:v>1205577</c:v>
                </c:pt>
                <c:pt idx="5">
                  <c:v>1249147</c:v>
                </c:pt>
                <c:pt idx="6">
                  <c:v>1231752</c:v>
                </c:pt>
              </c:numCache>
            </c:numRef>
          </c:val>
        </c:ser>
        <c:ser>
          <c:idx val="1"/>
          <c:order val="1"/>
          <c:tx>
            <c:strRef>
              <c:f>Sayfa1!$A$4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Sayfa1!$B$4:$H$4</c:f>
              <c:numCache>
                <c:formatCode>0%</c:formatCode>
                <c:ptCount val="7"/>
                <c:pt idx="0">
                  <c:v>0.80442346519131225</c:v>
                </c:pt>
                <c:pt idx="1">
                  <c:v>0.81308578921046559</c:v>
                </c:pt>
                <c:pt idx="2">
                  <c:v>0.80246308905882602</c:v>
                </c:pt>
                <c:pt idx="3">
                  <c:v>0.80118284638710302</c:v>
                </c:pt>
                <c:pt idx="4">
                  <c:v>0.79437299607418332</c:v>
                </c:pt>
                <c:pt idx="5">
                  <c:v>0.78852823280623674</c:v>
                </c:pt>
                <c:pt idx="6">
                  <c:v>0.77809720719303666</c:v>
                </c:pt>
              </c:numCache>
            </c:numRef>
          </c:val>
        </c:ser>
        <c:ser>
          <c:idx val="2"/>
          <c:order val="2"/>
          <c:tx>
            <c:strRef>
              <c:f>Sayfa1!$A$5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Sayfa1!$B$5:$H$5</c:f>
              <c:numCache>
                <c:formatCode>#,##0</c:formatCode>
                <c:ptCount val="7"/>
                <c:pt idx="0">
                  <c:v>286052</c:v>
                </c:pt>
                <c:pt idx="1">
                  <c:v>288529</c:v>
                </c:pt>
                <c:pt idx="2">
                  <c:v>309744</c:v>
                </c:pt>
                <c:pt idx="3">
                  <c:v>297340</c:v>
                </c:pt>
                <c:pt idx="4">
                  <c:v>312069</c:v>
                </c:pt>
                <c:pt idx="5">
                  <c:v>335003</c:v>
                </c:pt>
                <c:pt idx="6">
                  <c:v>351279</c:v>
                </c:pt>
              </c:numCache>
            </c:numRef>
          </c:val>
        </c:ser>
        <c:ser>
          <c:idx val="3"/>
          <c:order val="3"/>
          <c:tx>
            <c:strRef>
              <c:f>Sayfa1!$A$6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Sayfa1!$B$6:$H$6</c:f>
              <c:numCache>
                <c:formatCode>0%</c:formatCode>
                <c:ptCount val="7"/>
                <c:pt idx="0">
                  <c:v>0.19557653480868775</c:v>
                </c:pt>
                <c:pt idx="1">
                  <c:v>0.18691421078953438</c:v>
                </c:pt>
                <c:pt idx="2">
                  <c:v>0.19753691094117398</c:v>
                </c:pt>
                <c:pt idx="3">
                  <c:v>0.19881715361289698</c:v>
                </c:pt>
                <c:pt idx="4">
                  <c:v>0.2056270039258167</c:v>
                </c:pt>
                <c:pt idx="5">
                  <c:v>0.2114717671937632</c:v>
                </c:pt>
                <c:pt idx="6">
                  <c:v>0.22190279280696334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7955904"/>
        <c:axId val="1007951552"/>
      </c:barChart>
      <c:lineChart>
        <c:grouping val="percentStacked"/>
        <c:varyColors val="0"/>
        <c:ser>
          <c:idx val="4"/>
          <c:order val="4"/>
          <c:tx>
            <c:strRef>
              <c:f>Sayfa1!$A$7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Sayfa1!$B$7:$H$7</c:f>
              <c:numCache>
                <c:formatCode>#,##0</c:formatCode>
                <c:ptCount val="7"/>
                <c:pt idx="0">
                  <c:v>1462609</c:v>
                </c:pt>
                <c:pt idx="1">
                  <c:v>1543644</c:v>
                </c:pt>
                <c:pt idx="2">
                  <c:v>1568031</c:v>
                </c:pt>
                <c:pt idx="3">
                  <c:v>1495545</c:v>
                </c:pt>
                <c:pt idx="4">
                  <c:v>1517646</c:v>
                </c:pt>
                <c:pt idx="5">
                  <c:v>1584150</c:v>
                </c:pt>
                <c:pt idx="6">
                  <c:v>1583031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7960800"/>
        <c:axId val="1007962976"/>
      </c:lineChart>
      <c:catAx>
        <c:axId val="100795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7951552"/>
        <c:crosses val="autoZero"/>
        <c:auto val="1"/>
        <c:lblAlgn val="ctr"/>
        <c:lblOffset val="100"/>
        <c:noMultiLvlLbl val="0"/>
      </c:catAx>
      <c:valAx>
        <c:axId val="1007951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7955904"/>
        <c:crosses val="autoZero"/>
        <c:crossBetween val="between"/>
      </c:valAx>
      <c:valAx>
        <c:axId val="1007962976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7960800"/>
        <c:crosses val="max"/>
        <c:crossBetween val="between"/>
      </c:valAx>
      <c:catAx>
        <c:axId val="1007960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7962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GÜNEY KARA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</a:t>
            </a:r>
            <a:r>
              <a:rPr lang="tr-TR" sz="1800" b="0" i="0" baseline="0" dirty="0" err="1" smtClean="0">
                <a:effectLst/>
              </a:rPr>
              <a:t>Cilvegözü</a:t>
            </a:r>
            <a:r>
              <a:rPr lang="tr-TR" sz="1800" b="0" i="0" baseline="0" dirty="0" smtClean="0">
                <a:effectLst/>
              </a:rPr>
              <a:t>, Habur, Nusaybin, </a:t>
            </a:r>
            <a:r>
              <a:rPr lang="tr-TR" sz="1800" b="0" i="0" baseline="0" dirty="0" err="1" smtClean="0">
                <a:effectLst/>
              </a:rPr>
              <a:t>Öncüpınar</a:t>
            </a:r>
            <a:r>
              <a:rPr lang="tr-TR" sz="1800" b="0" i="0" baseline="0" dirty="0" smtClean="0">
                <a:effectLst/>
              </a:rPr>
              <a:t>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Sayfa1!$A$182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Sayfa1!$B$181:$H$181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Sayfa1!$B$182:$H$182</c:f>
              <c:numCache>
                <c:formatCode>#,##0</c:formatCode>
                <c:ptCount val="7"/>
                <c:pt idx="0">
                  <c:v>598385</c:v>
                </c:pt>
                <c:pt idx="1">
                  <c:v>661172</c:v>
                </c:pt>
                <c:pt idx="2">
                  <c:v>680359</c:v>
                </c:pt>
                <c:pt idx="3">
                  <c:v>641463</c:v>
                </c:pt>
                <c:pt idx="4">
                  <c:v>577881</c:v>
                </c:pt>
                <c:pt idx="5">
                  <c:v>617193</c:v>
                </c:pt>
                <c:pt idx="6">
                  <c:v>580181</c:v>
                </c:pt>
              </c:numCache>
            </c:numRef>
          </c:val>
        </c:ser>
        <c:ser>
          <c:idx val="1"/>
          <c:order val="1"/>
          <c:tx>
            <c:strRef>
              <c:f>Sayfa1!$A$183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Sayfa1!$B$181:$H$181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Sayfa1!$B$183:$H$183</c:f>
              <c:numCache>
                <c:formatCode>0%</c:formatCode>
                <c:ptCount val="7"/>
                <c:pt idx="0">
                  <c:v>0.94211900218531741</c:v>
                </c:pt>
                <c:pt idx="1">
                  <c:v>0.96776894343025099</c:v>
                </c:pt>
                <c:pt idx="2">
                  <c:v>0.9773419408962668</c:v>
                </c:pt>
                <c:pt idx="3">
                  <c:v>0.98748143073761341</c:v>
                </c:pt>
                <c:pt idx="4">
                  <c:v>0.98919027175810859</c:v>
                </c:pt>
                <c:pt idx="5">
                  <c:v>0.98698293549196991</c:v>
                </c:pt>
                <c:pt idx="6">
                  <c:v>0.9917149264650581</c:v>
                </c:pt>
              </c:numCache>
            </c:numRef>
          </c:val>
        </c:ser>
        <c:ser>
          <c:idx val="2"/>
          <c:order val="2"/>
          <c:tx>
            <c:strRef>
              <c:f>Sayfa1!$A$184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Sayfa1!$B$181:$H$181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Sayfa1!$B$184:$H$184</c:f>
              <c:numCache>
                <c:formatCode>#,##0</c:formatCode>
                <c:ptCount val="7"/>
                <c:pt idx="0">
                  <c:v>36763</c:v>
                </c:pt>
                <c:pt idx="1">
                  <c:v>22020</c:v>
                </c:pt>
                <c:pt idx="2">
                  <c:v>15773</c:v>
                </c:pt>
                <c:pt idx="3">
                  <c:v>8132</c:v>
                </c:pt>
                <c:pt idx="4">
                  <c:v>6315</c:v>
                </c:pt>
                <c:pt idx="5">
                  <c:v>8140</c:v>
                </c:pt>
                <c:pt idx="6">
                  <c:v>4847</c:v>
                </c:pt>
              </c:numCache>
            </c:numRef>
          </c:val>
        </c:ser>
        <c:ser>
          <c:idx val="3"/>
          <c:order val="3"/>
          <c:tx>
            <c:strRef>
              <c:f>Sayfa1!$A$185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Sayfa1!$B$181:$H$181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Sayfa1!$B$185:$H$185</c:f>
              <c:numCache>
                <c:formatCode>0%</c:formatCode>
                <c:ptCount val="7"/>
                <c:pt idx="0">
                  <c:v>5.7880997814682561E-2</c:v>
                </c:pt>
                <c:pt idx="1">
                  <c:v>3.2231056569749061E-2</c:v>
                </c:pt>
                <c:pt idx="2">
                  <c:v>2.26580591037332E-2</c:v>
                </c:pt>
                <c:pt idx="3">
                  <c:v>1.2518569262386564E-2</c:v>
                </c:pt>
                <c:pt idx="4">
                  <c:v>1.0809728241891419E-2</c:v>
                </c:pt>
                <c:pt idx="5">
                  <c:v>1.3017064508030122E-2</c:v>
                </c:pt>
                <c:pt idx="6">
                  <c:v>8.2850735349419176E-3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63184"/>
        <c:axId val="1006163728"/>
      </c:barChart>
      <c:lineChart>
        <c:grouping val="percentStacked"/>
        <c:varyColors val="0"/>
        <c:ser>
          <c:idx val="4"/>
          <c:order val="4"/>
          <c:tx>
            <c:strRef>
              <c:f>Sayfa1!$A$186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Sayfa1!$B$181:$H$181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Sayfa1!$B$186:$H$186</c:f>
              <c:numCache>
                <c:formatCode>#,##0</c:formatCode>
                <c:ptCount val="7"/>
                <c:pt idx="0">
                  <c:v>635148</c:v>
                </c:pt>
                <c:pt idx="1">
                  <c:v>683192</c:v>
                </c:pt>
                <c:pt idx="2">
                  <c:v>696132</c:v>
                </c:pt>
                <c:pt idx="3">
                  <c:v>649595</c:v>
                </c:pt>
                <c:pt idx="4">
                  <c:v>584196</c:v>
                </c:pt>
                <c:pt idx="5">
                  <c:v>625333</c:v>
                </c:pt>
                <c:pt idx="6">
                  <c:v>585028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68080"/>
        <c:axId val="1006164272"/>
      </c:lineChart>
      <c:catAx>
        <c:axId val="100616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3728"/>
        <c:crosses val="autoZero"/>
        <c:auto val="1"/>
        <c:lblAlgn val="ctr"/>
        <c:lblOffset val="100"/>
        <c:noMultiLvlLbl val="0"/>
      </c:catAx>
      <c:valAx>
        <c:axId val="1006163728"/>
        <c:scaling>
          <c:orientation val="minMax"/>
          <c:min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3184"/>
        <c:crosses val="autoZero"/>
        <c:crossBetween val="between"/>
      </c:valAx>
      <c:valAx>
        <c:axId val="1006164272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68080"/>
        <c:crosses val="max"/>
        <c:crossBetween val="between"/>
      </c:valAx>
      <c:catAx>
        <c:axId val="10061680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64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GÜNEY RO-RO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(İskenderun, Mersin, Taşucu)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Sayfa1!$A$203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Sayfa1!$B$202:$H$202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Sayfa1!$B$203:$H$203</c:f>
              <c:numCache>
                <c:formatCode>#,##0</c:formatCode>
                <c:ptCount val="7"/>
                <c:pt idx="0">
                  <c:v>10189</c:v>
                </c:pt>
                <c:pt idx="1">
                  <c:v>17041</c:v>
                </c:pt>
                <c:pt idx="2">
                  <c:v>11572</c:v>
                </c:pt>
                <c:pt idx="3">
                  <c:v>12605</c:v>
                </c:pt>
                <c:pt idx="4">
                  <c:v>12453</c:v>
                </c:pt>
                <c:pt idx="5">
                  <c:v>14815</c:v>
                </c:pt>
                <c:pt idx="6">
                  <c:v>28789</c:v>
                </c:pt>
              </c:numCache>
            </c:numRef>
          </c:val>
        </c:ser>
        <c:ser>
          <c:idx val="1"/>
          <c:order val="1"/>
          <c:tx>
            <c:strRef>
              <c:f>Sayfa1!$A$204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Sayfa1!$B$202:$H$202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Sayfa1!$B$204:$H$204</c:f>
              <c:numCache>
                <c:formatCode>0%</c:formatCode>
                <c:ptCount val="7"/>
                <c:pt idx="0">
                  <c:v>0.39277591457538258</c:v>
                </c:pt>
                <c:pt idx="1">
                  <c:v>0.51283517409491708</c:v>
                </c:pt>
                <c:pt idx="2">
                  <c:v>0.38461794130355303</c:v>
                </c:pt>
                <c:pt idx="3">
                  <c:v>0.39278925555451683</c:v>
                </c:pt>
                <c:pt idx="4">
                  <c:v>0.37908675799086761</c:v>
                </c:pt>
                <c:pt idx="5">
                  <c:v>0.38185942212026702</c:v>
                </c:pt>
                <c:pt idx="6">
                  <c:v>0.53659764030493373</c:v>
                </c:pt>
              </c:numCache>
            </c:numRef>
          </c:val>
        </c:ser>
        <c:ser>
          <c:idx val="2"/>
          <c:order val="2"/>
          <c:tx>
            <c:strRef>
              <c:f>Sayfa1!$A$205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Sayfa1!$B$202:$H$202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Sayfa1!$B$205:$H$205</c:f>
              <c:numCache>
                <c:formatCode>#,##0</c:formatCode>
                <c:ptCount val="7"/>
                <c:pt idx="0">
                  <c:v>15752</c:v>
                </c:pt>
                <c:pt idx="1">
                  <c:v>16188</c:v>
                </c:pt>
                <c:pt idx="2">
                  <c:v>18515</c:v>
                </c:pt>
                <c:pt idx="3">
                  <c:v>19486</c:v>
                </c:pt>
                <c:pt idx="4">
                  <c:v>20397</c:v>
                </c:pt>
                <c:pt idx="5">
                  <c:v>23982</c:v>
                </c:pt>
                <c:pt idx="6">
                  <c:v>24862</c:v>
                </c:pt>
              </c:numCache>
            </c:numRef>
          </c:val>
        </c:ser>
        <c:ser>
          <c:idx val="3"/>
          <c:order val="3"/>
          <c:tx>
            <c:strRef>
              <c:f>Sayfa1!$A$206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Sayfa1!$B$202:$H$202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Sayfa1!$B$206:$H$206</c:f>
              <c:numCache>
                <c:formatCode>0%</c:formatCode>
                <c:ptCount val="7"/>
                <c:pt idx="0">
                  <c:v>0.60722408542461737</c:v>
                </c:pt>
                <c:pt idx="1">
                  <c:v>0.48716482590508292</c:v>
                </c:pt>
                <c:pt idx="2">
                  <c:v>0.61538205869644702</c:v>
                </c:pt>
                <c:pt idx="3">
                  <c:v>0.60721074444548317</c:v>
                </c:pt>
                <c:pt idx="4">
                  <c:v>0.62091324200913245</c:v>
                </c:pt>
                <c:pt idx="5">
                  <c:v>0.61814057787973298</c:v>
                </c:pt>
                <c:pt idx="6">
                  <c:v>0.46340235969506627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68624"/>
        <c:axId val="1007956992"/>
      </c:barChart>
      <c:lineChart>
        <c:grouping val="percentStacked"/>
        <c:varyColors val="0"/>
        <c:ser>
          <c:idx val="4"/>
          <c:order val="4"/>
          <c:tx>
            <c:strRef>
              <c:f>Sayfa1!$A$207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Sayfa1!$B$202:$H$202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Sayfa1!$B$207:$H$207</c:f>
              <c:numCache>
                <c:formatCode>#,##0</c:formatCode>
                <c:ptCount val="7"/>
                <c:pt idx="0">
                  <c:v>25941</c:v>
                </c:pt>
                <c:pt idx="1">
                  <c:v>33229</c:v>
                </c:pt>
                <c:pt idx="2">
                  <c:v>30087</c:v>
                </c:pt>
                <c:pt idx="3">
                  <c:v>32091</c:v>
                </c:pt>
                <c:pt idx="4">
                  <c:v>32850</c:v>
                </c:pt>
                <c:pt idx="5">
                  <c:v>38797</c:v>
                </c:pt>
                <c:pt idx="6">
                  <c:v>53651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7948832"/>
        <c:axId val="1007952640"/>
      </c:lineChart>
      <c:catAx>
        <c:axId val="100616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7956992"/>
        <c:crosses val="autoZero"/>
        <c:auto val="1"/>
        <c:lblAlgn val="ctr"/>
        <c:lblOffset val="100"/>
        <c:noMultiLvlLbl val="0"/>
      </c:catAx>
      <c:valAx>
        <c:axId val="1007956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8624"/>
        <c:crosses val="autoZero"/>
        <c:crossBetween val="between"/>
      </c:valAx>
      <c:valAx>
        <c:axId val="1007952640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7948832"/>
        <c:crosses val="max"/>
        <c:crossBetween val="between"/>
      </c:valAx>
      <c:catAx>
        <c:axId val="1007948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79526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KARADENİZ RO-RO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(Haydarpaşa, Zonguldak, Samsun)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Sayfa1!$A$223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Sayfa1!$B$222:$H$222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Sayfa1!$B$223:$H$223</c:f>
              <c:numCache>
                <c:formatCode>#,##0</c:formatCode>
                <c:ptCount val="7"/>
                <c:pt idx="0">
                  <c:v>28539</c:v>
                </c:pt>
                <c:pt idx="1">
                  <c:v>33204</c:v>
                </c:pt>
                <c:pt idx="2">
                  <c:v>36180</c:v>
                </c:pt>
                <c:pt idx="3">
                  <c:v>30921</c:v>
                </c:pt>
                <c:pt idx="4">
                  <c:v>16646</c:v>
                </c:pt>
                <c:pt idx="5">
                  <c:v>30446</c:v>
                </c:pt>
                <c:pt idx="6">
                  <c:v>32209</c:v>
                </c:pt>
              </c:numCache>
            </c:numRef>
          </c:val>
        </c:ser>
        <c:ser>
          <c:idx val="1"/>
          <c:order val="1"/>
          <c:tx>
            <c:strRef>
              <c:f>Sayfa1!$A$224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Sayfa1!$B$222:$H$222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Sayfa1!$B$224:$H$224</c:f>
              <c:numCache>
                <c:formatCode>0%</c:formatCode>
                <c:ptCount val="7"/>
                <c:pt idx="0">
                  <c:v>0.74642987916514092</c:v>
                </c:pt>
                <c:pt idx="1">
                  <c:v>0.71070205479452053</c:v>
                </c:pt>
                <c:pt idx="2">
                  <c:v>0.75885647167397274</c:v>
                </c:pt>
                <c:pt idx="3">
                  <c:v>0.7952113980043205</c:v>
                </c:pt>
                <c:pt idx="4">
                  <c:v>0.68316506607567917</c:v>
                </c:pt>
                <c:pt idx="5">
                  <c:v>0.8241790963969573</c:v>
                </c:pt>
                <c:pt idx="6">
                  <c:v>0.8620329729151055</c:v>
                </c:pt>
              </c:numCache>
            </c:numRef>
          </c:val>
        </c:ser>
        <c:ser>
          <c:idx val="2"/>
          <c:order val="2"/>
          <c:tx>
            <c:strRef>
              <c:f>Sayfa1!$A$225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Sayfa1!$B$222:$H$222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Sayfa1!$B$225:$H$225</c:f>
              <c:numCache>
                <c:formatCode>#,##0</c:formatCode>
                <c:ptCount val="7"/>
                <c:pt idx="0">
                  <c:v>9695</c:v>
                </c:pt>
                <c:pt idx="1">
                  <c:v>13516</c:v>
                </c:pt>
                <c:pt idx="2">
                  <c:v>11497</c:v>
                </c:pt>
                <c:pt idx="3">
                  <c:v>7963</c:v>
                </c:pt>
                <c:pt idx="4">
                  <c:v>7720</c:v>
                </c:pt>
                <c:pt idx="5">
                  <c:v>6495</c:v>
                </c:pt>
                <c:pt idx="6">
                  <c:v>5155</c:v>
                </c:pt>
              </c:numCache>
            </c:numRef>
          </c:val>
        </c:ser>
        <c:ser>
          <c:idx val="3"/>
          <c:order val="3"/>
          <c:tx>
            <c:strRef>
              <c:f>Sayfa1!$A$226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Sayfa1!$B$222:$H$222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Sayfa1!$B$226:$H$226</c:f>
              <c:numCache>
                <c:formatCode>0%</c:formatCode>
                <c:ptCount val="7"/>
                <c:pt idx="0">
                  <c:v>0.25357012083485903</c:v>
                </c:pt>
                <c:pt idx="1">
                  <c:v>0.28929794520547947</c:v>
                </c:pt>
                <c:pt idx="2">
                  <c:v>0.24114352832602723</c:v>
                </c:pt>
                <c:pt idx="3">
                  <c:v>0.20478860199567947</c:v>
                </c:pt>
                <c:pt idx="4">
                  <c:v>0.31683493392432077</c:v>
                </c:pt>
                <c:pt idx="5">
                  <c:v>0.1758209036030427</c:v>
                </c:pt>
                <c:pt idx="6">
                  <c:v>0.13796702708489456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7958080"/>
        <c:axId val="1007955360"/>
      </c:barChart>
      <c:lineChart>
        <c:grouping val="percentStacked"/>
        <c:varyColors val="0"/>
        <c:ser>
          <c:idx val="4"/>
          <c:order val="4"/>
          <c:tx>
            <c:strRef>
              <c:f>Sayfa1!$A$227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Sayfa1!$B$222:$H$222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Sayfa1!$B$227:$H$227</c:f>
              <c:numCache>
                <c:formatCode>#,##0</c:formatCode>
                <c:ptCount val="7"/>
                <c:pt idx="0">
                  <c:v>38234</c:v>
                </c:pt>
                <c:pt idx="1">
                  <c:v>46720</c:v>
                </c:pt>
                <c:pt idx="2">
                  <c:v>47677</c:v>
                </c:pt>
                <c:pt idx="3">
                  <c:v>38884</c:v>
                </c:pt>
                <c:pt idx="4">
                  <c:v>24366</c:v>
                </c:pt>
                <c:pt idx="5">
                  <c:v>36941</c:v>
                </c:pt>
                <c:pt idx="6">
                  <c:v>37364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7958624"/>
        <c:axId val="1007949920"/>
      </c:lineChart>
      <c:catAx>
        <c:axId val="100795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7955360"/>
        <c:crosses val="autoZero"/>
        <c:auto val="1"/>
        <c:lblAlgn val="ctr"/>
        <c:lblOffset val="100"/>
        <c:noMultiLvlLbl val="0"/>
      </c:catAx>
      <c:valAx>
        <c:axId val="1007955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7958080"/>
        <c:crosses val="autoZero"/>
        <c:crossBetween val="between"/>
      </c:valAx>
      <c:valAx>
        <c:axId val="1007949920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7958624"/>
        <c:crosses val="max"/>
        <c:crossBetween val="between"/>
      </c:valAx>
      <c:catAx>
        <c:axId val="1007958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7949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İHRACAT TAŞIMA SAYILARI - </a:t>
            </a:r>
            <a:r>
              <a:rPr lang="tr-TR" sz="1800" b="0" i="0" baseline="0" dirty="0" smtClean="0">
                <a:effectLst/>
              </a:rPr>
              <a:t>PAY VE DEĞİŞİMLER (2012-2018) </a:t>
            </a:r>
            <a:r>
              <a:rPr lang="tr-TR" sz="1800" b="1" i="1" baseline="0" dirty="0" smtClean="0">
                <a:effectLst/>
              </a:rPr>
              <a:t>(IRAK VE SURİYE HARİÇ)</a:t>
            </a:r>
            <a:br>
              <a:rPr lang="tr-TR" sz="1800" b="1" i="1" baseline="0" dirty="0" smtClean="0">
                <a:effectLst/>
              </a:rPr>
            </a:br>
            <a:r>
              <a:rPr lang="tr-TR" sz="1800" b="1" i="1" baseline="0" dirty="0" smtClean="0">
                <a:effectLst/>
              </a:rPr>
              <a:t/>
            </a:r>
            <a:br>
              <a:rPr lang="tr-TR" sz="1800" b="1" i="1" baseline="0" dirty="0" smtClean="0">
                <a:effectLst/>
              </a:rPr>
            </a:br>
            <a:endParaRPr lang="tr-TR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Sayfa1!$A$24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Sayfa1!$B$23:$H$23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Sayfa1!$B$24:$H$24</c:f>
              <c:numCache>
                <c:formatCode>#,##0</c:formatCode>
                <c:ptCount val="7"/>
                <c:pt idx="0">
                  <c:v>581495</c:v>
                </c:pt>
                <c:pt idx="1">
                  <c:v>593143</c:v>
                </c:pt>
                <c:pt idx="2">
                  <c:v>576764</c:v>
                </c:pt>
                <c:pt idx="3">
                  <c:v>555921</c:v>
                </c:pt>
                <c:pt idx="4">
                  <c:v>614883</c:v>
                </c:pt>
                <c:pt idx="5">
                  <c:v>630513</c:v>
                </c:pt>
                <c:pt idx="6">
                  <c:v>637790</c:v>
                </c:pt>
              </c:numCache>
            </c:numRef>
          </c:val>
        </c:ser>
        <c:ser>
          <c:idx val="1"/>
          <c:order val="1"/>
          <c:tx>
            <c:strRef>
              <c:f>Sayfa1!$A$25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Sayfa1!$B$23:$H$23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Sayfa1!$B$25:$H$25</c:f>
              <c:numCache>
                <c:formatCode>0%</c:formatCode>
                <c:ptCount val="7"/>
                <c:pt idx="0">
                  <c:v>0.69690363591475535</c:v>
                </c:pt>
                <c:pt idx="1">
                  <c:v>0.68999962774595525</c:v>
                </c:pt>
                <c:pt idx="2">
                  <c:v>0.662398934215362</c:v>
                </c:pt>
                <c:pt idx="3">
                  <c:v>0.65779814559756911</c:v>
                </c:pt>
                <c:pt idx="4">
                  <c:v>0.66787413770818016</c:v>
                </c:pt>
                <c:pt idx="5">
                  <c:v>0.65841119933836523</c:v>
                </c:pt>
                <c:pt idx="6">
                  <c:v>0.64773993311254174</c:v>
                </c:pt>
              </c:numCache>
            </c:numRef>
          </c:val>
        </c:ser>
        <c:ser>
          <c:idx val="2"/>
          <c:order val="2"/>
          <c:tx>
            <c:strRef>
              <c:f>Sayfa1!$A$26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Sayfa1!$B$23:$H$23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Sayfa1!$B$26:$H$26</c:f>
              <c:numCache>
                <c:formatCode>#,##0</c:formatCode>
                <c:ptCount val="7"/>
                <c:pt idx="0">
                  <c:v>252903</c:v>
                </c:pt>
                <c:pt idx="1">
                  <c:v>266485</c:v>
                </c:pt>
                <c:pt idx="2">
                  <c:v>293956</c:v>
                </c:pt>
                <c:pt idx="3">
                  <c:v>289203</c:v>
                </c:pt>
                <c:pt idx="4">
                  <c:v>305774</c:v>
                </c:pt>
                <c:pt idx="5">
                  <c:v>327115</c:v>
                </c:pt>
                <c:pt idx="6">
                  <c:v>346849</c:v>
                </c:pt>
              </c:numCache>
            </c:numRef>
          </c:val>
        </c:ser>
        <c:ser>
          <c:idx val="3"/>
          <c:order val="3"/>
          <c:tx>
            <c:strRef>
              <c:f>Sayfa1!$A$27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Sayfa1!$B$23:$H$23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Sayfa1!$B$27:$H$27</c:f>
              <c:numCache>
                <c:formatCode>0%</c:formatCode>
                <c:ptCount val="7"/>
                <c:pt idx="0">
                  <c:v>0.30309636408524471</c:v>
                </c:pt>
                <c:pt idx="1">
                  <c:v>0.31000037225404475</c:v>
                </c:pt>
                <c:pt idx="2">
                  <c:v>0.337601065784638</c:v>
                </c:pt>
                <c:pt idx="3">
                  <c:v>0.34220185440243089</c:v>
                </c:pt>
                <c:pt idx="4">
                  <c:v>0.33212586229181984</c:v>
                </c:pt>
                <c:pt idx="5">
                  <c:v>0.34158880066163477</c:v>
                </c:pt>
                <c:pt idx="6">
                  <c:v>0.35226006688745826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53175824"/>
        <c:axId val="1053168752"/>
      </c:barChart>
      <c:lineChart>
        <c:grouping val="percentStacked"/>
        <c:varyColors val="0"/>
        <c:ser>
          <c:idx val="4"/>
          <c:order val="4"/>
          <c:tx>
            <c:strRef>
              <c:f>Sayfa1!$A$28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Sayfa1!$B$23:$H$23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Sayfa1!$B$28:$H$28</c:f>
              <c:numCache>
                <c:formatCode>#,##0</c:formatCode>
                <c:ptCount val="7"/>
                <c:pt idx="0">
                  <c:v>834398</c:v>
                </c:pt>
                <c:pt idx="1">
                  <c:v>859628</c:v>
                </c:pt>
                <c:pt idx="2">
                  <c:v>870720</c:v>
                </c:pt>
                <c:pt idx="3">
                  <c:v>845124</c:v>
                </c:pt>
                <c:pt idx="4">
                  <c:v>920657</c:v>
                </c:pt>
                <c:pt idx="5">
                  <c:v>957628</c:v>
                </c:pt>
                <c:pt idx="6">
                  <c:v>984639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6785056"/>
        <c:axId val="856790496"/>
      </c:lineChart>
      <c:catAx>
        <c:axId val="105317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53168752"/>
        <c:crosses val="autoZero"/>
        <c:auto val="1"/>
        <c:lblAlgn val="ctr"/>
        <c:lblOffset val="100"/>
        <c:noMultiLvlLbl val="0"/>
      </c:catAx>
      <c:valAx>
        <c:axId val="105316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53175824"/>
        <c:crosses val="autoZero"/>
        <c:crossBetween val="between"/>
      </c:valAx>
      <c:valAx>
        <c:axId val="856790496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856785056"/>
        <c:crosses val="max"/>
        <c:crossBetween val="between"/>
      </c:valAx>
      <c:catAx>
        <c:axId val="856785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56790496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BATI KARA VE BATI RO-RO KAPILARI </a:t>
            </a:r>
            <a:r>
              <a:rPr lang="tr-TR" sz="1800" b="0" i="0" baseline="0" dirty="0" smtClean="0">
                <a:effectLst/>
              </a:rPr>
              <a:t>–PAY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(Kapıkule, Hamzabeyli, İpsala, Çeşme, Pendik, Ambarlı, Yalova, Mersin, Haydarpaşa)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Sayfa1!$A$45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Sayfa1!$B$44:$H$44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Sayfa1!$B$45:$H$45</c:f>
              <c:numCache>
                <c:formatCode>#,##0</c:formatCode>
                <c:ptCount val="7"/>
                <c:pt idx="0">
                  <c:v>326867</c:v>
                </c:pt>
                <c:pt idx="1">
                  <c:v>316977</c:v>
                </c:pt>
                <c:pt idx="2">
                  <c:v>329644</c:v>
                </c:pt>
                <c:pt idx="3">
                  <c:v>340711</c:v>
                </c:pt>
                <c:pt idx="4">
                  <c:v>371990</c:v>
                </c:pt>
                <c:pt idx="5">
                  <c:v>392611</c:v>
                </c:pt>
                <c:pt idx="6">
                  <c:v>424283</c:v>
                </c:pt>
              </c:numCache>
            </c:numRef>
          </c:val>
        </c:ser>
        <c:ser>
          <c:idx val="1"/>
          <c:order val="1"/>
          <c:tx>
            <c:strRef>
              <c:f>Sayfa1!$A$46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Sayfa1!$B$44:$H$44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Sayfa1!$B$46:$H$46</c:f>
              <c:numCache>
                <c:formatCode>0%</c:formatCode>
                <c:ptCount val="7"/>
                <c:pt idx="0">
                  <c:v>0.66062164123147937</c:v>
                </c:pt>
                <c:pt idx="1">
                  <c:v>0.64386828383448336</c:v>
                </c:pt>
                <c:pt idx="2">
                  <c:v>0.63040173184346859</c:v>
                </c:pt>
                <c:pt idx="3">
                  <c:v>0.64081243440677393</c:v>
                </c:pt>
                <c:pt idx="4">
                  <c:v>0.64967227344253475</c:v>
                </c:pt>
                <c:pt idx="5">
                  <c:v>0.64243135291335929</c:v>
                </c:pt>
                <c:pt idx="6">
                  <c:v>0.64979003115073952</c:v>
                </c:pt>
              </c:numCache>
            </c:numRef>
          </c:val>
        </c:ser>
        <c:ser>
          <c:idx val="2"/>
          <c:order val="2"/>
          <c:tx>
            <c:strRef>
              <c:f>Sayfa1!$A$47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Sayfa1!$B$44:$H$44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Sayfa1!$B$47:$H$47</c:f>
              <c:numCache>
                <c:formatCode>#,##0</c:formatCode>
                <c:ptCount val="7"/>
                <c:pt idx="0">
                  <c:v>167920</c:v>
                </c:pt>
                <c:pt idx="1">
                  <c:v>175324</c:v>
                </c:pt>
                <c:pt idx="2">
                  <c:v>193267</c:v>
                </c:pt>
                <c:pt idx="3">
                  <c:v>190975</c:v>
                </c:pt>
                <c:pt idx="4">
                  <c:v>200591</c:v>
                </c:pt>
                <c:pt idx="5">
                  <c:v>218522</c:v>
                </c:pt>
                <c:pt idx="6">
                  <c:v>228671</c:v>
                </c:pt>
              </c:numCache>
            </c:numRef>
          </c:val>
        </c:ser>
        <c:ser>
          <c:idx val="3"/>
          <c:order val="3"/>
          <c:tx>
            <c:strRef>
              <c:f>Sayfa1!$A$48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Sayfa1!$B$44:$H$44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Sayfa1!$B$48:$H$48</c:f>
              <c:numCache>
                <c:formatCode>0%</c:formatCode>
                <c:ptCount val="7"/>
                <c:pt idx="0">
                  <c:v>0.33937835876852057</c:v>
                </c:pt>
                <c:pt idx="1">
                  <c:v>0.35613171616551664</c:v>
                </c:pt>
                <c:pt idx="2">
                  <c:v>0.36959826815653141</c:v>
                </c:pt>
                <c:pt idx="3">
                  <c:v>0.35918756559322607</c:v>
                </c:pt>
                <c:pt idx="4">
                  <c:v>0.35032772655746525</c:v>
                </c:pt>
                <c:pt idx="5">
                  <c:v>0.35756864708664071</c:v>
                </c:pt>
                <c:pt idx="6">
                  <c:v>0.35020996884926042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888023312"/>
        <c:axId val="888032016"/>
      </c:barChart>
      <c:lineChart>
        <c:grouping val="percentStacked"/>
        <c:varyColors val="0"/>
        <c:ser>
          <c:idx val="4"/>
          <c:order val="4"/>
          <c:tx>
            <c:strRef>
              <c:f>Sayfa1!$A$49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Sayfa1!$B$44:$H$44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Sayfa1!$B$49:$H$49</c:f>
              <c:numCache>
                <c:formatCode>#,##0</c:formatCode>
                <c:ptCount val="7"/>
                <c:pt idx="0">
                  <c:v>494787</c:v>
                </c:pt>
                <c:pt idx="1">
                  <c:v>492301</c:v>
                </c:pt>
                <c:pt idx="2">
                  <c:v>522911</c:v>
                </c:pt>
                <c:pt idx="3">
                  <c:v>531686</c:v>
                </c:pt>
                <c:pt idx="4">
                  <c:v>572581</c:v>
                </c:pt>
                <c:pt idx="5">
                  <c:v>611133</c:v>
                </c:pt>
                <c:pt idx="6">
                  <c:v>652954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6792672"/>
        <c:axId val="888023856"/>
      </c:lineChart>
      <c:catAx>
        <c:axId val="88802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88032016"/>
        <c:crosses val="autoZero"/>
        <c:auto val="1"/>
        <c:lblAlgn val="ctr"/>
        <c:lblOffset val="100"/>
        <c:noMultiLvlLbl val="0"/>
      </c:catAx>
      <c:valAx>
        <c:axId val="888032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88023312"/>
        <c:crosses val="autoZero"/>
        <c:crossBetween val="between"/>
      </c:valAx>
      <c:valAx>
        <c:axId val="888023856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856792672"/>
        <c:crosses val="max"/>
        <c:crossBetween val="between"/>
      </c:valAx>
      <c:catAx>
        <c:axId val="8567926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880238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BATI KARA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(Kapıkule, Hamzabeyli, İpsala)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Sayfa1!$A$63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Sayfa1!$B$62:$H$62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Sayfa1!$B$63:$H$63</c:f>
              <c:numCache>
                <c:formatCode>#,##0</c:formatCode>
                <c:ptCount val="7"/>
                <c:pt idx="0">
                  <c:v>218141</c:v>
                </c:pt>
                <c:pt idx="1">
                  <c:v>197210</c:v>
                </c:pt>
                <c:pt idx="2">
                  <c:v>203069</c:v>
                </c:pt>
                <c:pt idx="3">
                  <c:v>200273</c:v>
                </c:pt>
                <c:pt idx="4">
                  <c:v>226432</c:v>
                </c:pt>
                <c:pt idx="5">
                  <c:v>236175</c:v>
                </c:pt>
                <c:pt idx="6">
                  <c:v>259844</c:v>
                </c:pt>
              </c:numCache>
            </c:numRef>
          </c:val>
        </c:ser>
        <c:ser>
          <c:idx val="1"/>
          <c:order val="1"/>
          <c:tx>
            <c:strRef>
              <c:f>Sayfa1!$A$64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Sayfa1!$B$62:$H$62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Sayfa1!$B$64:$H$64</c:f>
              <c:numCache>
                <c:formatCode>0%</c:formatCode>
                <c:ptCount val="7"/>
                <c:pt idx="0">
                  <c:v>0.5745859991729203</c:v>
                </c:pt>
                <c:pt idx="1">
                  <c:v>0.53745360201017078</c:v>
                </c:pt>
                <c:pt idx="2">
                  <c:v>0.51946035408507563</c:v>
                </c:pt>
                <c:pt idx="3">
                  <c:v>0.5211398445997637</c:v>
                </c:pt>
                <c:pt idx="4">
                  <c:v>0.54051241164801955</c:v>
                </c:pt>
                <c:pt idx="5">
                  <c:v>0.53139428139428135</c:v>
                </c:pt>
                <c:pt idx="6">
                  <c:v>0.5427607599034977</c:v>
                </c:pt>
              </c:numCache>
            </c:numRef>
          </c:val>
        </c:ser>
        <c:ser>
          <c:idx val="2"/>
          <c:order val="2"/>
          <c:tx>
            <c:strRef>
              <c:f>Sayfa1!$A$65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Sayfa1!$B$62:$H$62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Sayfa1!$B$65:$H$65</c:f>
              <c:numCache>
                <c:formatCode>#,##0</c:formatCode>
                <c:ptCount val="7"/>
                <c:pt idx="0">
                  <c:v>161508</c:v>
                </c:pt>
                <c:pt idx="1">
                  <c:v>169724</c:v>
                </c:pt>
                <c:pt idx="2">
                  <c:v>187854</c:v>
                </c:pt>
                <c:pt idx="3">
                  <c:v>184025</c:v>
                </c:pt>
                <c:pt idx="4">
                  <c:v>192489</c:v>
                </c:pt>
                <c:pt idx="5">
                  <c:v>208269</c:v>
                </c:pt>
                <c:pt idx="6">
                  <c:v>218901</c:v>
                </c:pt>
              </c:numCache>
            </c:numRef>
          </c:val>
        </c:ser>
        <c:ser>
          <c:idx val="3"/>
          <c:order val="3"/>
          <c:tx>
            <c:strRef>
              <c:f>Sayfa1!$A$66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Sayfa1!$B$62:$H$62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Sayfa1!$B$66:$H$66</c:f>
              <c:numCache>
                <c:formatCode>0%</c:formatCode>
                <c:ptCount val="7"/>
                <c:pt idx="0">
                  <c:v>0.42541400082707975</c:v>
                </c:pt>
                <c:pt idx="1">
                  <c:v>0.46254639798982922</c:v>
                </c:pt>
                <c:pt idx="2">
                  <c:v>0.48053964591492443</c:v>
                </c:pt>
                <c:pt idx="3">
                  <c:v>0.4788601554002363</c:v>
                </c:pt>
                <c:pt idx="4">
                  <c:v>0.45948758835198045</c:v>
                </c:pt>
                <c:pt idx="5">
                  <c:v>0.46860571860571859</c:v>
                </c:pt>
                <c:pt idx="6">
                  <c:v>0.4572392400965023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53936"/>
        <c:axId val="1006156112"/>
      </c:barChart>
      <c:lineChart>
        <c:grouping val="percentStacked"/>
        <c:varyColors val="0"/>
        <c:ser>
          <c:idx val="4"/>
          <c:order val="4"/>
          <c:tx>
            <c:strRef>
              <c:f>Sayfa1!$A$67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Sayfa1!$B$62:$H$62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Sayfa1!$B$67:$H$67</c:f>
              <c:numCache>
                <c:formatCode>#,##0</c:formatCode>
                <c:ptCount val="7"/>
                <c:pt idx="0">
                  <c:v>379649</c:v>
                </c:pt>
                <c:pt idx="1">
                  <c:v>366934</c:v>
                </c:pt>
                <c:pt idx="2">
                  <c:v>390923</c:v>
                </c:pt>
                <c:pt idx="3">
                  <c:v>384298</c:v>
                </c:pt>
                <c:pt idx="4">
                  <c:v>418921</c:v>
                </c:pt>
                <c:pt idx="5">
                  <c:v>444444</c:v>
                </c:pt>
                <c:pt idx="6">
                  <c:v>478745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65904"/>
        <c:axId val="1006165360"/>
      </c:lineChart>
      <c:catAx>
        <c:axId val="100615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6112"/>
        <c:crosses val="autoZero"/>
        <c:auto val="1"/>
        <c:lblAlgn val="ctr"/>
        <c:lblOffset val="100"/>
        <c:noMultiLvlLbl val="0"/>
      </c:catAx>
      <c:valAx>
        <c:axId val="100615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3936"/>
        <c:crosses val="autoZero"/>
        <c:crossBetween val="between"/>
      </c:valAx>
      <c:valAx>
        <c:axId val="1006165360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65904"/>
        <c:crosses val="max"/>
        <c:crossBetween val="between"/>
      </c:valAx>
      <c:catAx>
        <c:axId val="10061659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653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KAPIKULE SINIR KAPISI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Sayfa1!$A$83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Sayfa1!$B$82:$H$82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Sayfa1!$B$83:$H$83</c:f>
              <c:numCache>
                <c:formatCode>#,##0</c:formatCode>
                <c:ptCount val="7"/>
                <c:pt idx="0">
                  <c:v>138234</c:v>
                </c:pt>
                <c:pt idx="1">
                  <c:v>110186</c:v>
                </c:pt>
                <c:pt idx="2">
                  <c:v>111546</c:v>
                </c:pt>
                <c:pt idx="3">
                  <c:v>118847</c:v>
                </c:pt>
                <c:pt idx="4">
                  <c:v>141939</c:v>
                </c:pt>
                <c:pt idx="5">
                  <c:v>154880</c:v>
                </c:pt>
                <c:pt idx="6">
                  <c:v>178763</c:v>
                </c:pt>
              </c:numCache>
            </c:numRef>
          </c:val>
        </c:ser>
        <c:ser>
          <c:idx val="1"/>
          <c:order val="1"/>
          <c:tx>
            <c:strRef>
              <c:f>Sayfa1!$A$84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Sayfa1!$B$82:$H$82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Sayfa1!$B$84:$H$84</c:f>
              <c:numCache>
                <c:formatCode>0%</c:formatCode>
                <c:ptCount val="7"/>
                <c:pt idx="0">
                  <c:v>0.61202587409181675</c:v>
                </c:pt>
                <c:pt idx="1">
                  <c:v>0.58391847419992471</c:v>
                </c:pt>
                <c:pt idx="2">
                  <c:v>0.54951204733214776</c:v>
                </c:pt>
                <c:pt idx="3">
                  <c:v>0.54270762458388322</c:v>
                </c:pt>
                <c:pt idx="4">
                  <c:v>0.55198898658712536</c:v>
                </c:pt>
                <c:pt idx="5">
                  <c:v>0.56630334231589108</c:v>
                </c:pt>
                <c:pt idx="6">
                  <c:v>0.58918159975478646</c:v>
                </c:pt>
              </c:numCache>
            </c:numRef>
          </c:val>
        </c:ser>
        <c:ser>
          <c:idx val="2"/>
          <c:order val="2"/>
          <c:tx>
            <c:strRef>
              <c:f>Sayfa1!$A$85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Sayfa1!$B$82:$H$82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Sayfa1!$B$85:$H$85</c:f>
              <c:numCache>
                <c:formatCode>#,##0</c:formatCode>
                <c:ptCount val="7"/>
                <c:pt idx="0">
                  <c:v>87629</c:v>
                </c:pt>
                <c:pt idx="1">
                  <c:v>78515</c:v>
                </c:pt>
                <c:pt idx="2">
                  <c:v>91445</c:v>
                </c:pt>
                <c:pt idx="3">
                  <c:v>100142</c:v>
                </c:pt>
                <c:pt idx="4">
                  <c:v>115202</c:v>
                </c:pt>
                <c:pt idx="5">
                  <c:v>118613</c:v>
                </c:pt>
                <c:pt idx="6">
                  <c:v>124646</c:v>
                </c:pt>
              </c:numCache>
            </c:numRef>
          </c:val>
        </c:ser>
        <c:ser>
          <c:idx val="3"/>
          <c:order val="3"/>
          <c:tx>
            <c:strRef>
              <c:f>Sayfa1!$A$86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Sayfa1!$B$82:$H$82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Sayfa1!$B$86:$H$86</c:f>
              <c:numCache>
                <c:formatCode>0%</c:formatCode>
                <c:ptCount val="7"/>
                <c:pt idx="0">
                  <c:v>0.38797412590818325</c:v>
                </c:pt>
                <c:pt idx="1">
                  <c:v>0.41608152580007524</c:v>
                </c:pt>
                <c:pt idx="2">
                  <c:v>0.45048795266785224</c:v>
                </c:pt>
                <c:pt idx="3">
                  <c:v>0.45729237541611678</c:v>
                </c:pt>
                <c:pt idx="4">
                  <c:v>0.44801101341287464</c:v>
                </c:pt>
                <c:pt idx="5">
                  <c:v>0.43369665768410892</c:v>
                </c:pt>
                <c:pt idx="6">
                  <c:v>0.41081840024521354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56656"/>
        <c:axId val="1006157200"/>
      </c:barChart>
      <c:lineChart>
        <c:grouping val="percentStacked"/>
        <c:varyColors val="0"/>
        <c:ser>
          <c:idx val="4"/>
          <c:order val="4"/>
          <c:tx>
            <c:strRef>
              <c:f>Sayfa1!$A$87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Sayfa1!$B$82:$H$82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Sayfa1!$B$87:$H$87</c:f>
              <c:numCache>
                <c:formatCode>#,##0</c:formatCode>
                <c:ptCount val="7"/>
                <c:pt idx="0">
                  <c:v>225863</c:v>
                </c:pt>
                <c:pt idx="1">
                  <c:v>188701</c:v>
                </c:pt>
                <c:pt idx="2">
                  <c:v>202991</c:v>
                </c:pt>
                <c:pt idx="3">
                  <c:v>218989</c:v>
                </c:pt>
                <c:pt idx="4">
                  <c:v>257141</c:v>
                </c:pt>
                <c:pt idx="5">
                  <c:v>273493</c:v>
                </c:pt>
                <c:pt idx="6">
                  <c:v>303409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55568"/>
        <c:axId val="1006154480"/>
      </c:lineChart>
      <c:catAx>
        <c:axId val="100615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7200"/>
        <c:crosses val="autoZero"/>
        <c:auto val="1"/>
        <c:lblAlgn val="ctr"/>
        <c:lblOffset val="100"/>
        <c:noMultiLvlLbl val="0"/>
      </c:catAx>
      <c:valAx>
        <c:axId val="1006157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6656"/>
        <c:crosses val="autoZero"/>
        <c:crossBetween val="between"/>
      </c:valAx>
      <c:valAx>
        <c:axId val="1006154480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55568"/>
        <c:crosses val="max"/>
        <c:crossBetween val="between"/>
      </c:valAx>
      <c:catAx>
        <c:axId val="10061555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544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HAMZABEYLİ SINIR KAPISI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Sayfa1!$A$101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Sayfa1!$B$100:$H$100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Sayfa1!$B$101:$H$101</c:f>
              <c:numCache>
                <c:formatCode>#,##0</c:formatCode>
                <c:ptCount val="7"/>
                <c:pt idx="0">
                  <c:v>43014</c:v>
                </c:pt>
                <c:pt idx="1">
                  <c:v>51806</c:v>
                </c:pt>
                <c:pt idx="2">
                  <c:v>54585</c:v>
                </c:pt>
                <c:pt idx="3">
                  <c:v>44075</c:v>
                </c:pt>
                <c:pt idx="4">
                  <c:v>44830</c:v>
                </c:pt>
                <c:pt idx="5">
                  <c:v>40052</c:v>
                </c:pt>
                <c:pt idx="6">
                  <c:v>44556</c:v>
                </c:pt>
              </c:numCache>
            </c:numRef>
          </c:val>
        </c:ser>
        <c:ser>
          <c:idx val="1"/>
          <c:order val="1"/>
          <c:tx>
            <c:strRef>
              <c:f>Sayfa1!$A$102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Sayfa1!$B$100:$H$100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Sayfa1!$B$102:$H$102</c:f>
              <c:numCache>
                <c:formatCode>0%</c:formatCode>
                <c:ptCount val="7"/>
                <c:pt idx="0">
                  <c:v>0.43514415781487104</c:v>
                </c:pt>
                <c:pt idx="1">
                  <c:v>0.42772103929128724</c:v>
                </c:pt>
                <c:pt idx="2">
                  <c:v>0.41982002768804799</c:v>
                </c:pt>
                <c:pt idx="3">
                  <c:v>0.42638921136134972</c:v>
                </c:pt>
                <c:pt idx="4">
                  <c:v>0.45417705104046358</c:v>
                </c:pt>
                <c:pt idx="5">
                  <c:v>0.40314447050297436</c:v>
                </c:pt>
                <c:pt idx="6">
                  <c:v>0.41555679910464466</c:v>
                </c:pt>
              </c:numCache>
            </c:numRef>
          </c:val>
        </c:ser>
        <c:ser>
          <c:idx val="2"/>
          <c:order val="2"/>
          <c:tx>
            <c:strRef>
              <c:f>Sayfa1!$A$103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Sayfa1!$B$100:$H$100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Sayfa1!$B$103:$H$103</c:f>
              <c:numCache>
                <c:formatCode>#,##0</c:formatCode>
                <c:ptCount val="7"/>
                <c:pt idx="0">
                  <c:v>55836</c:v>
                </c:pt>
                <c:pt idx="1">
                  <c:v>69315</c:v>
                </c:pt>
                <c:pt idx="2">
                  <c:v>75435</c:v>
                </c:pt>
                <c:pt idx="3">
                  <c:v>59293</c:v>
                </c:pt>
                <c:pt idx="4">
                  <c:v>53876</c:v>
                </c:pt>
                <c:pt idx="5">
                  <c:v>59297</c:v>
                </c:pt>
                <c:pt idx="6">
                  <c:v>62664</c:v>
                </c:pt>
              </c:numCache>
            </c:numRef>
          </c:val>
        </c:ser>
        <c:ser>
          <c:idx val="3"/>
          <c:order val="3"/>
          <c:tx>
            <c:strRef>
              <c:f>Sayfa1!$A$104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Sayfa1!$B$100:$H$100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Sayfa1!$B$104:$H$104</c:f>
              <c:numCache>
                <c:formatCode>0%</c:formatCode>
                <c:ptCount val="7"/>
                <c:pt idx="0">
                  <c:v>0.56485584218512896</c:v>
                </c:pt>
                <c:pt idx="1">
                  <c:v>0.57227896070871276</c:v>
                </c:pt>
                <c:pt idx="2">
                  <c:v>0.58017997231195195</c:v>
                </c:pt>
                <c:pt idx="3">
                  <c:v>0.57361078863865023</c:v>
                </c:pt>
                <c:pt idx="4">
                  <c:v>0.54582294895953642</c:v>
                </c:pt>
                <c:pt idx="5">
                  <c:v>0.59685552949702558</c:v>
                </c:pt>
                <c:pt idx="6">
                  <c:v>0.5844432008953554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69168"/>
        <c:axId val="1006166992"/>
      </c:barChart>
      <c:lineChart>
        <c:grouping val="percentStacked"/>
        <c:varyColors val="0"/>
        <c:ser>
          <c:idx val="4"/>
          <c:order val="4"/>
          <c:tx>
            <c:strRef>
              <c:f>Sayfa1!$A$105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Sayfa1!$B$100:$H$100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Sayfa1!$B$105:$H$105</c:f>
              <c:numCache>
                <c:formatCode>#,##0</c:formatCode>
                <c:ptCount val="7"/>
                <c:pt idx="0">
                  <c:v>98850</c:v>
                </c:pt>
                <c:pt idx="1">
                  <c:v>121121</c:v>
                </c:pt>
                <c:pt idx="2">
                  <c:v>130020</c:v>
                </c:pt>
                <c:pt idx="3">
                  <c:v>103368</c:v>
                </c:pt>
                <c:pt idx="4">
                  <c:v>98706</c:v>
                </c:pt>
                <c:pt idx="5">
                  <c:v>99349</c:v>
                </c:pt>
                <c:pt idx="6">
                  <c:v>107220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59920"/>
        <c:axId val="1006164816"/>
      </c:lineChart>
      <c:catAx>
        <c:axId val="100616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6992"/>
        <c:crosses val="autoZero"/>
        <c:auto val="1"/>
        <c:lblAlgn val="ctr"/>
        <c:lblOffset val="100"/>
        <c:noMultiLvlLbl val="0"/>
      </c:catAx>
      <c:valAx>
        <c:axId val="1006166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9168"/>
        <c:crosses val="autoZero"/>
        <c:crossBetween val="between"/>
      </c:valAx>
      <c:valAx>
        <c:axId val="1006164816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59920"/>
        <c:crosses val="max"/>
        <c:crossBetween val="between"/>
      </c:valAx>
      <c:catAx>
        <c:axId val="1006159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648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İPSALA SINIR KAPISI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endParaRPr lang="tr-TR" dirty="0" smtClean="0">
              <a:effectLst/>
            </a:endParaRPr>
          </a:p>
          <a:p>
            <a:pPr>
              <a:defRPr/>
            </a:pP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Sayfa1!$A$121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Sayfa1!$B$120:$H$120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Sayfa1!$B$121:$H$121</c:f>
              <c:numCache>
                <c:formatCode>#,##0</c:formatCode>
                <c:ptCount val="7"/>
                <c:pt idx="0">
                  <c:v>36893</c:v>
                </c:pt>
                <c:pt idx="1">
                  <c:v>35218</c:v>
                </c:pt>
                <c:pt idx="2">
                  <c:v>36938</c:v>
                </c:pt>
                <c:pt idx="3">
                  <c:v>37351</c:v>
                </c:pt>
                <c:pt idx="4">
                  <c:v>39663</c:v>
                </c:pt>
                <c:pt idx="5">
                  <c:v>41243</c:v>
                </c:pt>
                <c:pt idx="6">
                  <c:v>36525</c:v>
                </c:pt>
              </c:numCache>
            </c:numRef>
          </c:val>
        </c:ser>
        <c:ser>
          <c:idx val="1"/>
          <c:order val="1"/>
          <c:tx>
            <c:strRef>
              <c:f>Sayfa1!$A$122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Sayfa1!$B$120:$H$120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Sayfa1!$B$122:$H$122</c:f>
              <c:numCache>
                <c:formatCode>0%</c:formatCode>
                <c:ptCount val="7"/>
                <c:pt idx="0">
                  <c:v>0.6715632736274938</c:v>
                </c:pt>
                <c:pt idx="1">
                  <c:v>0.61664798991455383</c:v>
                </c:pt>
                <c:pt idx="2">
                  <c:v>0.6378298107473408</c:v>
                </c:pt>
                <c:pt idx="3">
                  <c:v>0.60300931531618795</c:v>
                </c:pt>
                <c:pt idx="4">
                  <c:v>0.62883279956876048</c:v>
                </c:pt>
                <c:pt idx="5">
                  <c:v>0.57600346359040255</c:v>
                </c:pt>
                <c:pt idx="6">
                  <c:v>0.53621762875095424</c:v>
                </c:pt>
              </c:numCache>
            </c:numRef>
          </c:val>
        </c:ser>
        <c:ser>
          <c:idx val="2"/>
          <c:order val="2"/>
          <c:tx>
            <c:strRef>
              <c:f>Sayfa1!$A$123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Sayfa1!$B$120:$H$120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Sayfa1!$B$123:$H$123</c:f>
              <c:numCache>
                <c:formatCode>#,##0</c:formatCode>
                <c:ptCount val="7"/>
                <c:pt idx="0">
                  <c:v>18043</c:v>
                </c:pt>
                <c:pt idx="1">
                  <c:v>21894</c:v>
                </c:pt>
                <c:pt idx="2">
                  <c:v>20974</c:v>
                </c:pt>
                <c:pt idx="3">
                  <c:v>24590</c:v>
                </c:pt>
                <c:pt idx="4">
                  <c:v>23411</c:v>
                </c:pt>
                <c:pt idx="5">
                  <c:v>30359</c:v>
                </c:pt>
                <c:pt idx="6">
                  <c:v>31591</c:v>
                </c:pt>
              </c:numCache>
            </c:numRef>
          </c:val>
        </c:ser>
        <c:ser>
          <c:idx val="3"/>
          <c:order val="3"/>
          <c:tx>
            <c:strRef>
              <c:f>Sayfa1!$A$124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Sayfa1!$B$120:$H$120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Sayfa1!$B$124:$H$124</c:f>
              <c:numCache>
                <c:formatCode>0%</c:formatCode>
                <c:ptCount val="7"/>
                <c:pt idx="0">
                  <c:v>0.3284367263725062</c:v>
                </c:pt>
                <c:pt idx="1">
                  <c:v>0.38335201008544612</c:v>
                </c:pt>
                <c:pt idx="2">
                  <c:v>0.3621701892526592</c:v>
                </c:pt>
                <c:pt idx="3">
                  <c:v>0.39699068468381199</c:v>
                </c:pt>
                <c:pt idx="4">
                  <c:v>0.37116720043123952</c:v>
                </c:pt>
                <c:pt idx="5">
                  <c:v>0.4239965364095975</c:v>
                </c:pt>
                <c:pt idx="6">
                  <c:v>0.46378237124904576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66448"/>
        <c:axId val="1006159376"/>
      </c:barChart>
      <c:lineChart>
        <c:grouping val="percentStacked"/>
        <c:varyColors val="0"/>
        <c:ser>
          <c:idx val="4"/>
          <c:order val="4"/>
          <c:tx>
            <c:strRef>
              <c:f>Sayfa1!$A$125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Sayfa1!$B$120:$H$120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Sayfa1!$B$125:$H$125</c:f>
              <c:numCache>
                <c:formatCode>#,##0</c:formatCode>
                <c:ptCount val="7"/>
                <c:pt idx="0">
                  <c:v>54936</c:v>
                </c:pt>
                <c:pt idx="1">
                  <c:v>57112</c:v>
                </c:pt>
                <c:pt idx="2">
                  <c:v>57912</c:v>
                </c:pt>
                <c:pt idx="3">
                  <c:v>61941</c:v>
                </c:pt>
                <c:pt idx="4">
                  <c:v>63074</c:v>
                </c:pt>
                <c:pt idx="5">
                  <c:v>71602</c:v>
                </c:pt>
                <c:pt idx="6">
                  <c:v>68116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57744"/>
        <c:axId val="1006155024"/>
      </c:lineChart>
      <c:catAx>
        <c:axId val="1006166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9376"/>
        <c:crosses val="autoZero"/>
        <c:auto val="1"/>
        <c:lblAlgn val="ctr"/>
        <c:lblOffset val="100"/>
        <c:noMultiLvlLbl val="0"/>
      </c:catAx>
      <c:valAx>
        <c:axId val="100615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6448"/>
        <c:crosses val="autoZero"/>
        <c:crossBetween val="between"/>
      </c:valAx>
      <c:valAx>
        <c:axId val="1006155024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57744"/>
        <c:crosses val="max"/>
        <c:crossBetween val="between"/>
      </c:valAx>
      <c:catAx>
        <c:axId val="1006157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550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BATI RO-RO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(Ambarlı, Çeşme, Haydarpaşa, İzmir, Mersin, Pendik, Yalova)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Sayfa1!$A$141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Sayfa1!$B$140:$H$140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Sayfa1!$B$141:$H$141</c:f>
              <c:numCache>
                <c:formatCode>#,##0</c:formatCode>
                <c:ptCount val="7"/>
                <c:pt idx="0">
                  <c:v>108726</c:v>
                </c:pt>
                <c:pt idx="1">
                  <c:v>119767</c:v>
                </c:pt>
                <c:pt idx="2">
                  <c:v>126575</c:v>
                </c:pt>
                <c:pt idx="3">
                  <c:v>140438</c:v>
                </c:pt>
                <c:pt idx="4">
                  <c:v>145558</c:v>
                </c:pt>
                <c:pt idx="5">
                  <c:v>156436</c:v>
                </c:pt>
                <c:pt idx="6">
                  <c:v>164439</c:v>
                </c:pt>
              </c:numCache>
            </c:numRef>
          </c:val>
        </c:ser>
        <c:ser>
          <c:idx val="1"/>
          <c:order val="1"/>
          <c:tx>
            <c:strRef>
              <c:f>Sayfa1!$A$142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Sayfa1!$B$140:$H$140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Sayfa1!$B$142:$H$142</c:f>
              <c:numCache>
                <c:formatCode>0%</c:formatCode>
                <c:ptCount val="7"/>
                <c:pt idx="0">
                  <c:v>0.94431030589379705</c:v>
                </c:pt>
                <c:pt idx="1">
                  <c:v>0.95533114775020544</c:v>
                </c:pt>
                <c:pt idx="2">
                  <c:v>0.95898869594205538</c:v>
                </c:pt>
                <c:pt idx="3">
                  <c:v>0.95284555051971664</c:v>
                </c:pt>
                <c:pt idx="4">
                  <c:v>0.94727320057269293</c:v>
                </c:pt>
                <c:pt idx="5">
                  <c:v>0.93849024230753075</c:v>
                </c:pt>
                <c:pt idx="6">
                  <c:v>0.94391793764960474</c:v>
                </c:pt>
              </c:numCache>
            </c:numRef>
          </c:val>
        </c:ser>
        <c:ser>
          <c:idx val="2"/>
          <c:order val="2"/>
          <c:tx>
            <c:strRef>
              <c:f>Sayfa1!$A$143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Sayfa1!$B$140:$H$140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Sayfa1!$B$143:$H$143</c:f>
              <c:numCache>
                <c:formatCode>#,##0</c:formatCode>
                <c:ptCount val="7"/>
                <c:pt idx="0">
                  <c:v>6412</c:v>
                </c:pt>
                <c:pt idx="1">
                  <c:v>5600</c:v>
                </c:pt>
                <c:pt idx="2">
                  <c:v>5413</c:v>
                </c:pt>
                <c:pt idx="3">
                  <c:v>6950</c:v>
                </c:pt>
                <c:pt idx="4">
                  <c:v>8102</c:v>
                </c:pt>
                <c:pt idx="5">
                  <c:v>10253</c:v>
                </c:pt>
                <c:pt idx="6">
                  <c:v>9770</c:v>
                </c:pt>
              </c:numCache>
            </c:numRef>
          </c:val>
        </c:ser>
        <c:ser>
          <c:idx val="3"/>
          <c:order val="3"/>
          <c:tx>
            <c:strRef>
              <c:f>Sayfa1!$A$144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Sayfa1!$B$140:$H$140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Sayfa1!$B$144:$H$144</c:f>
              <c:numCache>
                <c:formatCode>0%</c:formatCode>
                <c:ptCount val="7"/>
                <c:pt idx="0">
                  <c:v>5.5689694106202989E-2</c:v>
                </c:pt>
                <c:pt idx="1">
                  <c:v>4.4668852249794604E-2</c:v>
                </c:pt>
                <c:pt idx="2">
                  <c:v>4.1011304057944661E-2</c:v>
                </c:pt>
                <c:pt idx="3">
                  <c:v>4.7154449480283335E-2</c:v>
                </c:pt>
                <c:pt idx="4">
                  <c:v>5.2726799427307042E-2</c:v>
                </c:pt>
                <c:pt idx="5">
                  <c:v>6.1509757692469212E-2</c:v>
                </c:pt>
                <c:pt idx="6">
                  <c:v>5.6082062350395215E-2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58288"/>
        <c:axId val="1006167536"/>
      </c:barChart>
      <c:lineChart>
        <c:grouping val="percentStacked"/>
        <c:varyColors val="0"/>
        <c:ser>
          <c:idx val="4"/>
          <c:order val="4"/>
          <c:tx>
            <c:strRef>
              <c:f>Sayfa1!$A$145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Sayfa1!$B$140:$H$140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Sayfa1!$B$145:$H$145</c:f>
              <c:numCache>
                <c:formatCode>#,##0</c:formatCode>
                <c:ptCount val="7"/>
                <c:pt idx="0">
                  <c:v>115138</c:v>
                </c:pt>
                <c:pt idx="1">
                  <c:v>125367</c:v>
                </c:pt>
                <c:pt idx="2">
                  <c:v>131988</c:v>
                </c:pt>
                <c:pt idx="3">
                  <c:v>147388</c:v>
                </c:pt>
                <c:pt idx="4">
                  <c:v>153660</c:v>
                </c:pt>
                <c:pt idx="5">
                  <c:v>166689</c:v>
                </c:pt>
                <c:pt idx="6">
                  <c:v>174209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60464"/>
        <c:axId val="1006158832"/>
      </c:lineChart>
      <c:catAx>
        <c:axId val="100615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7536"/>
        <c:crosses val="autoZero"/>
        <c:auto val="1"/>
        <c:lblAlgn val="ctr"/>
        <c:lblOffset val="100"/>
        <c:noMultiLvlLbl val="0"/>
      </c:catAx>
      <c:valAx>
        <c:axId val="1006167536"/>
        <c:scaling>
          <c:orientation val="minMax"/>
          <c:min val="0.7500000000000001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58288"/>
        <c:crosses val="autoZero"/>
        <c:crossBetween val="between"/>
      </c:valAx>
      <c:valAx>
        <c:axId val="1006158832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60464"/>
        <c:crosses val="max"/>
        <c:crossBetween val="between"/>
      </c:valAx>
      <c:catAx>
        <c:axId val="1006160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58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1800" b="1" i="0" baseline="0" dirty="0" smtClean="0">
                <a:effectLst/>
              </a:rPr>
              <a:t>DOĞU KARA </a:t>
            </a:r>
            <a:r>
              <a:rPr lang="tr-TR" sz="1800" b="0" i="0" baseline="0" dirty="0" smtClean="0">
                <a:effectLst/>
              </a:rPr>
              <a:t>– PAY VE DEĞİŞİMLER (2012-2018)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>(Aktaş, Dilucu, </a:t>
            </a:r>
            <a:r>
              <a:rPr lang="tr-TR" sz="1800" b="0" i="0" baseline="0" dirty="0" err="1" smtClean="0">
                <a:effectLst/>
              </a:rPr>
              <a:t>Esendere</a:t>
            </a:r>
            <a:r>
              <a:rPr lang="tr-TR" sz="1800" b="0" i="0" baseline="0" dirty="0" smtClean="0">
                <a:effectLst/>
              </a:rPr>
              <a:t>, Gürbulak, Sarp, </a:t>
            </a:r>
            <a:r>
              <a:rPr lang="tr-TR" sz="1800" b="0" i="0" baseline="0" dirty="0" err="1" smtClean="0">
                <a:effectLst/>
              </a:rPr>
              <a:t>Türkgözü</a:t>
            </a:r>
            <a:r>
              <a:rPr lang="tr-TR" sz="1800" b="0" i="0" baseline="0" dirty="0" smtClean="0">
                <a:effectLst/>
              </a:rPr>
              <a:t>)</a:t>
            </a:r>
            <a:br>
              <a:rPr lang="tr-TR" sz="1800" b="0" i="0" baseline="0" dirty="0" smtClean="0">
                <a:effectLst/>
              </a:rPr>
            </a:br>
            <a:r>
              <a:rPr lang="tr-TR" sz="1800" b="0" i="0" baseline="0" dirty="0" smtClean="0">
                <a:effectLst/>
              </a:rPr>
              <a:t/>
            </a:r>
            <a:br>
              <a:rPr lang="tr-TR" sz="1800" b="0" i="0" baseline="0" dirty="0" smtClean="0">
                <a:effectLst/>
              </a:rPr>
            </a:br>
            <a:endParaRPr lang="tr-T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Sayfa1!$A$162</c:f>
              <c:strCache>
                <c:ptCount val="1"/>
                <c:pt idx="0">
                  <c:v>TÜRK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Sayfa1!$B$161:$H$161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Sayfa1!$B$162:$H$162</c:f>
              <c:numCache>
                <c:formatCode>#,##0</c:formatCode>
                <c:ptCount val="7"/>
                <c:pt idx="0">
                  <c:v>211412</c:v>
                </c:pt>
                <c:pt idx="1">
                  <c:v>225743</c:v>
                </c:pt>
                <c:pt idx="2">
                  <c:v>208387</c:v>
                </c:pt>
                <c:pt idx="3">
                  <c:v>192722</c:v>
                </c:pt>
                <c:pt idx="4">
                  <c:v>215597</c:v>
                </c:pt>
                <c:pt idx="5">
                  <c:v>212438</c:v>
                </c:pt>
                <c:pt idx="6">
                  <c:v>184982</c:v>
                </c:pt>
              </c:numCache>
            </c:numRef>
          </c:val>
        </c:ser>
        <c:ser>
          <c:idx val="1"/>
          <c:order val="1"/>
          <c:tx>
            <c:strRef>
              <c:f>Sayfa1!$A$163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Sayfa1!$B$161:$H$161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Sayfa1!$B$163:$H$163</c:f>
              <c:numCache>
                <c:formatCode>0%</c:formatCode>
                <c:ptCount val="7"/>
                <c:pt idx="0">
                  <c:v>0.79081598300253619</c:v>
                </c:pt>
                <c:pt idx="1">
                  <c:v>0.78594755312926501</c:v>
                </c:pt>
                <c:pt idx="2">
                  <c:v>0.74669538016117298</c:v>
                </c:pt>
                <c:pt idx="3">
                  <c:v>0.73137613564776516</c:v>
                </c:pt>
                <c:pt idx="4">
                  <c:v>0.74676748398895765</c:v>
                </c:pt>
                <c:pt idx="5">
                  <c:v>0.7317827641559479</c:v>
                </c:pt>
                <c:pt idx="6">
                  <c:v>0.67887537938146603</c:v>
                </c:pt>
              </c:numCache>
            </c:numRef>
          </c:val>
        </c:ser>
        <c:ser>
          <c:idx val="2"/>
          <c:order val="2"/>
          <c:tx>
            <c:strRef>
              <c:f>Sayfa1!$A$164</c:f>
              <c:strCache>
                <c:ptCount val="1"/>
                <c:pt idx="0">
                  <c:v>YABANCI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Sayfa1!$B$161:$H$161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Sayfa1!$B$164:$H$164</c:f>
              <c:numCache>
                <c:formatCode>#,##0</c:formatCode>
                <c:ptCount val="7"/>
                <c:pt idx="0">
                  <c:v>55922</c:v>
                </c:pt>
                <c:pt idx="1">
                  <c:v>61481</c:v>
                </c:pt>
                <c:pt idx="2">
                  <c:v>70692</c:v>
                </c:pt>
                <c:pt idx="3">
                  <c:v>70784</c:v>
                </c:pt>
                <c:pt idx="4">
                  <c:v>73110</c:v>
                </c:pt>
                <c:pt idx="5">
                  <c:v>77864</c:v>
                </c:pt>
                <c:pt idx="6">
                  <c:v>87501</c:v>
                </c:pt>
              </c:numCache>
            </c:numRef>
          </c:val>
        </c:ser>
        <c:ser>
          <c:idx val="3"/>
          <c:order val="3"/>
          <c:tx>
            <c:strRef>
              <c:f>Sayfa1!$A$165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Sayfa1!$B$161:$H$161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Sayfa1!$B$165:$H$165</c:f>
              <c:numCache>
                <c:formatCode>0%</c:formatCode>
                <c:ptCount val="7"/>
                <c:pt idx="0">
                  <c:v>0.20918401699746383</c:v>
                </c:pt>
                <c:pt idx="1">
                  <c:v>0.21405244687073505</c:v>
                </c:pt>
                <c:pt idx="2">
                  <c:v>0.25330461983882702</c:v>
                </c:pt>
                <c:pt idx="3">
                  <c:v>0.26862386435223484</c:v>
                </c:pt>
                <c:pt idx="4">
                  <c:v>0.25323251601104235</c:v>
                </c:pt>
                <c:pt idx="5">
                  <c:v>0.26821723584405205</c:v>
                </c:pt>
                <c:pt idx="6">
                  <c:v>0.32112462061853397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006161008"/>
        <c:axId val="1006161552"/>
      </c:barChart>
      <c:lineChart>
        <c:grouping val="percentStacked"/>
        <c:varyColors val="0"/>
        <c:ser>
          <c:idx val="4"/>
          <c:order val="4"/>
          <c:tx>
            <c:strRef>
              <c:f>Sayfa1!$A$166</c:f>
              <c:strCache>
                <c:ptCount val="1"/>
                <c:pt idx="0">
                  <c:v>Genel Toplam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Sayfa1!$B$161:$H$161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Sayfa1!$B$166:$H$166</c:f>
              <c:numCache>
                <c:formatCode>#,##0</c:formatCode>
                <c:ptCount val="7"/>
                <c:pt idx="0">
                  <c:v>267334</c:v>
                </c:pt>
                <c:pt idx="1">
                  <c:v>287224</c:v>
                </c:pt>
                <c:pt idx="2">
                  <c:v>279079</c:v>
                </c:pt>
                <c:pt idx="3">
                  <c:v>263506</c:v>
                </c:pt>
                <c:pt idx="4">
                  <c:v>288707</c:v>
                </c:pt>
                <c:pt idx="5">
                  <c:v>290302</c:v>
                </c:pt>
                <c:pt idx="6">
                  <c:v>272483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6162640"/>
        <c:axId val="1006162096"/>
      </c:lineChart>
      <c:catAx>
        <c:axId val="100616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1552"/>
        <c:crosses val="autoZero"/>
        <c:auto val="1"/>
        <c:lblAlgn val="ctr"/>
        <c:lblOffset val="100"/>
        <c:noMultiLvlLbl val="0"/>
      </c:catAx>
      <c:valAx>
        <c:axId val="1006161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006161008"/>
        <c:crosses val="autoZero"/>
        <c:crossBetween val="between"/>
      </c:valAx>
      <c:valAx>
        <c:axId val="1006162096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06162640"/>
        <c:crosses val="max"/>
        <c:crossBetween val="between"/>
      </c:valAx>
      <c:catAx>
        <c:axId val="1006162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6162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2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04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17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42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67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3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82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22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6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382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0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CCAA7-5EF5-40C7-899C-68D39F93EF0D}" type="datetimeFigureOut">
              <a:rPr lang="tr-TR" smtClean="0"/>
              <a:t>28.01.2019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25176-1450-4375-8F47-B2FE6AF284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0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85647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933700" y="5302912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7%                              0%                            -5%                              1%                             4%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-1%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933700" y="1492912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1%                              7%                            -4%                              5%                             7%                             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933700" y="577179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6%                              2%                            -5%                              1%                             4%                             0%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54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49760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10% 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3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-6%                            -10%                            7%                            -6%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8325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8%                             2%                            -7%                            -10%                            7%                            -6%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1396329"/>
            <a:ext cx="989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-40%                           -28%                         -48%                          -22%                            29%                                      -40%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07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1493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67%                          -32%                            9%                             -1%                            19%                            94%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2978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3%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 14%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5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  5%                            18%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4%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828166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28%                           -9%                             7%  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2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18%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38%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31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22399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16%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9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-15%                          -46%                           83%                            6%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8452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22%                            2%                            -18%                          -37%                           52%                            1%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1714313"/>
            <a:ext cx="972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39%                           -15%                          -31%                           -</a:t>
            </a:r>
            <a:r>
              <a:rPr lang="tr-TR" sz="1600" b="1" dirty="0">
                <a:solidFill>
                  <a:srgbClr val="C00000"/>
                </a:solidFill>
              </a:rPr>
              <a:t>3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          -16%                            -21%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7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82582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933700" y="5302912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2%                             -3%                            -4%                             11%                            3% 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1%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933700" y="2037554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5%                             10%                            -2%                             6%                            7%                              6%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933700" y="514223"/>
            <a:ext cx="904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3%                              1%                            -3%                             9%                              4%                             3%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96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05314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-3%                              4%                             3%                              9%                             6%                              8%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2463129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4%                             10%                            -1%                             5%                             9%                              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829511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-1%                              6%                             2%                              8%                             7%                              7%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48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51289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-10%                            3%                            -1%                             13%                            4%                            10%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29153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5%                            11%                            -2%                             5%                             8%                              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815466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-3%                             7%                            -2%                              9%                              6%                              8%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12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81589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-20%                           1% 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7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  19%                            9%                              15%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258595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-10%                          16%                            10%                              15%                           3%                            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54125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-16%                           8%                              8%                             17%                            6%                             11%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101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48719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20%                           5%                             -19%                            2%                            -11%                           11%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57500" y="32074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24%                           9%                             -21%                           -9%                            1</a:t>
            </a:r>
            <a:r>
              <a:rPr lang="tr-TR" sz="1600" b="1" dirty="0">
                <a:solidFill>
                  <a:srgbClr val="C00000"/>
                </a:solidFill>
              </a:rPr>
              <a:t>0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 6%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5531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23%                           7%                             -20%                           -5%                            1%                              8%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15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19411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-5%                             5%                             1%                               6%                             4%                           -11%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235735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21%                             -4%                          17%                            -</a:t>
            </a:r>
            <a:r>
              <a:rPr lang="tr-TR" sz="1600" b="1" dirty="0">
                <a:solidFill>
                  <a:srgbClr val="C00000"/>
                </a:solidFill>
              </a:rPr>
              <a:t>5</a:t>
            </a:r>
            <a:r>
              <a:rPr lang="tr-TR" sz="1600" b="1" dirty="0" smtClean="0">
                <a:solidFill>
                  <a:srgbClr val="C00000"/>
                </a:solidFill>
              </a:rPr>
              <a:t>%                             30%                            4%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513597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4%                              1%                             7%                             2%                             14%                            -5%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9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9818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10%                            6%                             11%                            4%                             7%                              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16580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-13%                           -3%                            28%                            17%                            27%                          -5%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8325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9%                             5%                             12%                            4%                               8%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  5%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577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23376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870200" y="53918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C00000"/>
                </a:solidFill>
              </a:rPr>
              <a:t>  7%                            -8%                            -8%                            12%                            -1%                            -13%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70200" y="1848512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10%                           15%                             0%                             3%                              7%                             12%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870200" y="816968"/>
            <a:ext cx="9112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 7%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-3%                             </a:t>
            </a:r>
            <a:r>
              <a:rPr lang="tr-TR" sz="1600" b="1" dirty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rgbClr val="C00000"/>
                </a:solidFill>
              </a:rPr>
              <a:t>-6%                            10%                            1%                             -6% 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44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639</Words>
  <Application>Microsoft Office PowerPoint</Application>
  <PresentationFormat>Geniş ekran</PresentationFormat>
  <Paragraphs>49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Berkalp Kaya</dc:creator>
  <cp:lastModifiedBy>Berkalp Kaya</cp:lastModifiedBy>
  <cp:revision>33</cp:revision>
  <dcterms:created xsi:type="dcterms:W3CDTF">2018-12-20T07:54:23Z</dcterms:created>
  <dcterms:modified xsi:type="dcterms:W3CDTF">2019-01-28T13:50:42Z</dcterms:modified>
</cp:coreProperties>
</file>